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59" d="100"/>
          <a:sy n="59" d="100"/>
        </p:scale>
        <p:origin x="366" y="78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wmf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B1DED4-035E-4548-AB9E-F9B1FE638F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69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26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5.png"/><Relationship Id="rId5" Type="http://schemas.openxmlformats.org/officeDocument/2006/relationships/image" Target="../media/image24.w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eilly.com/library/view/learning-spark/9781449359034/ch01.html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Apache Spark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Cluster </a:t>
            </a:r>
            <a:r>
              <a:rPr lang="en-US" b="0" dirty="0"/>
              <a:t>Managers</a:t>
            </a:r>
            <a:br>
              <a:rPr lang="en-US" b="0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05199"/>
          </a:xfrm>
        </p:spPr>
        <p:txBody>
          <a:bodyPr/>
          <a:lstStyle/>
          <a:p>
            <a:r>
              <a:rPr lang="en-US" dirty="0" smtClean="0"/>
              <a:t>Spark is designed </a:t>
            </a:r>
            <a:r>
              <a:rPr lang="en-US" dirty="0"/>
              <a:t>to efficiently scale up from one to many thousands of compute nodes</a:t>
            </a:r>
          </a:p>
          <a:p>
            <a:r>
              <a:rPr lang="en-US" dirty="0"/>
              <a:t>Can run over a variety of cluster managers, including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Hadoop YARN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Apache </a:t>
            </a:r>
            <a:r>
              <a:rPr lang="en-US" dirty="0" err="1"/>
              <a:t>Mesos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Simple cluster manager included in Spark itself called the Standalone </a:t>
            </a:r>
            <a:r>
              <a:rPr lang="en-US" dirty="0" smtClean="0"/>
              <a:t>Scheduler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 smtClean="0"/>
              <a:t>Kubernetis</a:t>
            </a:r>
            <a:endParaRPr lang="en-US" dirty="0"/>
          </a:p>
          <a:p>
            <a:r>
              <a:rPr lang="en-US" dirty="0"/>
              <a:t>If you are just installing Spark on an empty set of </a:t>
            </a:r>
            <a:r>
              <a:rPr lang="en-US" dirty="0" smtClean="0"/>
              <a:t>machines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the </a:t>
            </a:r>
            <a:r>
              <a:rPr lang="en-US" dirty="0"/>
              <a:t>Standalone Scheduler provides an easy way to get started</a:t>
            </a:r>
          </a:p>
          <a:p>
            <a:r>
              <a:rPr lang="en-US" dirty="0"/>
              <a:t>If you already have a Hadoop YARN or </a:t>
            </a:r>
            <a:r>
              <a:rPr lang="en-US" dirty="0" err="1"/>
              <a:t>Mesos</a:t>
            </a:r>
            <a:r>
              <a:rPr lang="en-US" dirty="0"/>
              <a:t> </a:t>
            </a:r>
            <a:r>
              <a:rPr lang="en-US" dirty="0" smtClean="0"/>
              <a:t>cluster,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Spark’s </a:t>
            </a:r>
            <a:r>
              <a:rPr lang="en-US" dirty="0"/>
              <a:t>support for these cluster managers allows your applications to also run on them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8752356"/>
              </p:ext>
            </p:extLst>
          </p:nvPr>
        </p:nvGraphicFramePr>
        <p:xfrm>
          <a:off x="1066800" y="4876800"/>
          <a:ext cx="2209800" cy="123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Bitmap Image" r:id="rId4" imgW="2209680" imgH="1238400" progId="Paint.Picture">
                  <p:embed/>
                </p:oleObj>
              </mc:Choice>
              <mc:Fallback>
                <p:oleObj name="Bitmap Image" r:id="rId4" imgW="2209680" imgH="12384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66800" y="4876800"/>
                        <a:ext cx="2209800" cy="1238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0946" y="4924425"/>
            <a:ext cx="2124075" cy="1143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2349" y="5010150"/>
            <a:ext cx="1838325" cy="1104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67800" y="5032185"/>
            <a:ext cx="15621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84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Spark – </a:t>
            </a:r>
            <a:r>
              <a:rPr lang="en-US" smtClean="0"/>
              <a:t>Getting Started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1143000"/>
            <a:ext cx="6788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</a:t>
            </a:r>
          </a:p>
          <a:p>
            <a:r>
              <a:rPr lang="en-US" dirty="0" smtClean="0"/>
              <a:t>Learning Spark By </a:t>
            </a:r>
            <a:r>
              <a:rPr lang="en-US" dirty="0" err="1" smtClean="0"/>
              <a:t>Karau</a:t>
            </a:r>
            <a:r>
              <a:rPr lang="en-US" dirty="0" smtClean="0"/>
              <a:t>, </a:t>
            </a:r>
            <a:r>
              <a:rPr lang="en-US" dirty="0" err="1" smtClean="0"/>
              <a:t>Konwinski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Spark Overview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Cluster computing platform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Designed to be fast and general purpose</a:t>
            </a:r>
          </a:p>
          <a:p>
            <a:endParaRPr lang="en-IN" dirty="0"/>
          </a:p>
          <a:p>
            <a:r>
              <a:rPr lang="en-IN" dirty="0" smtClean="0"/>
              <a:t>Speed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Is important in processing large datasets as it creates difference when data is being explored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Extends MapReduce model to efficiently support more types of computations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Runs computations in memory </a:t>
            </a:r>
          </a:p>
          <a:p>
            <a:endParaRPr lang="en-IN" dirty="0" smtClean="0"/>
          </a:p>
          <a:p>
            <a:r>
              <a:rPr lang="en-IN" dirty="0" smtClean="0"/>
              <a:t>Generality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Covers a wide variety of workloads which earlier required different distributed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Including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Batch </a:t>
            </a:r>
            <a:r>
              <a:rPr lang="en-IN" dirty="0" smtClean="0"/>
              <a:t>applications</a:t>
            </a:r>
            <a:endParaRPr lang="en-IN" dirty="0" smtClean="0"/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Iterative algorithms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Interactive queries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Streaming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Easy and inexpensive to combine different processing types in data pipelines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8" name="Picture 4" descr="File:Apache Spark logo.svg - Wikimedia Common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4267200"/>
            <a:ext cx="3965575" cy="2065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Spark </a:t>
            </a:r>
            <a:r>
              <a:rPr lang="en-IN" dirty="0" smtClean="0"/>
              <a:t>Overview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Spark handles highly accessible, simple APIs in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Java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Python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Scala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SQL </a:t>
            </a:r>
          </a:p>
          <a:p>
            <a:endParaRPr lang="en-IN" dirty="0" smtClean="0"/>
          </a:p>
          <a:p>
            <a:endParaRPr lang="en-IN" dirty="0"/>
          </a:p>
          <a:p>
            <a:r>
              <a:rPr lang="en-IN" dirty="0" smtClean="0"/>
              <a:t>Integrates easily with other big data tools like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Hadoop (HDFS) and other ecosystem tools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Kafka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AWS 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062" y="2041235"/>
            <a:ext cx="1247775" cy="12477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009" y="1994046"/>
            <a:ext cx="1200150" cy="12001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7749" y="1993610"/>
            <a:ext cx="1295400" cy="1295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9670" y="2060286"/>
            <a:ext cx="1209675" cy="12096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3624" y="3749095"/>
            <a:ext cx="1171575" cy="11715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0947" y="4120869"/>
            <a:ext cx="1181100" cy="12382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3622" y="5108720"/>
            <a:ext cx="1457325" cy="145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13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Unified Stack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12" y="953366"/>
            <a:ext cx="10163175" cy="531495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12191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09600" y="6477000"/>
            <a:ext cx="975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 : </a:t>
            </a:r>
            <a:r>
              <a:rPr lang="en-US" dirty="0">
                <a:hlinkClick r:id="rId3"/>
              </a:rPr>
              <a:t>https://www.oreilly.com/library/view/learning-spark/9781449359034/ch01.html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6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Core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657599"/>
          </a:xfrm>
        </p:spPr>
        <p:txBody>
          <a:bodyPr>
            <a:normAutofit/>
          </a:bodyPr>
          <a:lstStyle/>
          <a:p>
            <a:r>
              <a:rPr lang="en-US" dirty="0"/>
              <a:t>Contains the basic functionality of Spark, including components for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task scheduling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memory management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fault recovery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interacting with storage systems etc. </a:t>
            </a:r>
          </a:p>
          <a:p>
            <a:endParaRPr lang="en-US" dirty="0"/>
          </a:p>
          <a:p>
            <a:r>
              <a:rPr lang="en-US" dirty="0"/>
              <a:t>Home to the API that defines resilient distributed datasets (RDDs), which are Spark’s main programming abstraction</a:t>
            </a:r>
          </a:p>
          <a:p>
            <a:endParaRPr lang="en-US" dirty="0"/>
          </a:p>
          <a:p>
            <a:r>
              <a:rPr lang="en-US" dirty="0"/>
              <a:t>Provides many APIs for building and manipulating these </a:t>
            </a:r>
            <a:r>
              <a:rPr lang="en-US" dirty="0" smtClean="0"/>
              <a:t>collections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200" y="1828800"/>
            <a:ext cx="2171700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SQL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428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Spark’s package for working with structured data</a:t>
            </a:r>
          </a:p>
          <a:p>
            <a:r>
              <a:rPr lang="en-US" dirty="0"/>
              <a:t>Allows querying data via SQL as well as the Apache Hive variant of </a:t>
            </a:r>
            <a:r>
              <a:rPr lang="en-US" dirty="0" smtClean="0"/>
              <a:t>SQL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called </a:t>
            </a:r>
            <a:r>
              <a:rPr lang="en-US" dirty="0"/>
              <a:t>the Hive Query Language (HQL)</a:t>
            </a:r>
          </a:p>
          <a:p>
            <a:r>
              <a:rPr lang="en-US" dirty="0"/>
              <a:t>Allows developers to intermix SQL queries with the programmatic data manipulations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supported </a:t>
            </a:r>
            <a:r>
              <a:rPr lang="en-US" dirty="0"/>
              <a:t>by RDDs in </a:t>
            </a:r>
            <a:endParaRPr lang="en-US" dirty="0" smtClean="0"/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Python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Java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Scala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all </a:t>
            </a:r>
            <a:r>
              <a:rPr lang="en-US" dirty="0"/>
              <a:t>within a single </a:t>
            </a:r>
            <a:r>
              <a:rPr lang="en-US" dirty="0" smtClean="0"/>
              <a:t>application</a:t>
            </a:r>
          </a:p>
          <a:p>
            <a:r>
              <a:rPr lang="en-US" dirty="0" smtClean="0"/>
              <a:t>Tight </a:t>
            </a:r>
            <a:r>
              <a:rPr lang="en-US" dirty="0"/>
              <a:t>integration with the rich computing environment provided by Spark makes Spark SQL unlike any other open source data warehouse tool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200" y="1723374"/>
            <a:ext cx="1171575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9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Spark </a:t>
            </a:r>
            <a:r>
              <a:rPr lang="en-US" b="0" dirty="0"/>
              <a:t>Streaming</a:t>
            </a:r>
            <a:br>
              <a:rPr lang="en-US" b="0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352799"/>
          </a:xfrm>
        </p:spPr>
        <p:txBody>
          <a:bodyPr/>
          <a:lstStyle/>
          <a:p>
            <a:r>
              <a:rPr lang="en-US" dirty="0"/>
              <a:t>Spark component that enables processing of live streams of data</a:t>
            </a:r>
          </a:p>
          <a:p>
            <a:r>
              <a:rPr lang="en-US" dirty="0"/>
              <a:t>Examples of data streams include web servers log files </a:t>
            </a:r>
          </a:p>
          <a:p>
            <a:r>
              <a:rPr lang="en-US" dirty="0"/>
              <a:t>Provides an API for manipulating data streams that closely matches the Spark Core’s RDD API</a:t>
            </a:r>
          </a:p>
          <a:p>
            <a:r>
              <a:rPr lang="en-US" dirty="0"/>
              <a:t>Designed to provide the same degree of fault tolerance, throughput, and scalability as Spark </a:t>
            </a:r>
            <a:r>
              <a:rPr lang="en-US" dirty="0" smtClean="0"/>
              <a:t>Core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352" y="3352800"/>
            <a:ext cx="388620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733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err="1" smtClean="0"/>
              <a:t>MLlib</a:t>
            </a:r>
            <a:r>
              <a:rPr lang="en-US" b="0" dirty="0" smtClean="0"/>
              <a:t> </a:t>
            </a:r>
            <a:r>
              <a:rPr lang="en-US" b="0" dirty="0"/>
              <a:t/>
            </a:r>
            <a:br>
              <a:rPr lang="en-US" b="0" dirty="0"/>
            </a:br>
            <a:r>
              <a:rPr lang="en-US" b="0" dirty="0"/>
              <a:t/>
            </a:r>
            <a:br>
              <a:rPr lang="en-US" b="0" dirty="0"/>
            </a:br>
            <a:r>
              <a:rPr lang="en-US" b="0" dirty="0" smtClean="0"/>
              <a:t>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352799"/>
          </a:xfrm>
        </p:spPr>
        <p:txBody>
          <a:bodyPr>
            <a:normAutofit/>
          </a:bodyPr>
          <a:lstStyle/>
          <a:p>
            <a:r>
              <a:rPr lang="en-US" dirty="0"/>
              <a:t>Built in library containing common machine learning (ML) functionality</a:t>
            </a:r>
          </a:p>
          <a:p>
            <a:r>
              <a:rPr lang="en-US" dirty="0"/>
              <a:t>Provides multiple types of machine learning algorithms, including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Classification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Regression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Clustering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</a:t>
            </a:r>
            <a:r>
              <a:rPr lang="en-US" dirty="0" smtClean="0"/>
              <a:t>ollaborative </a:t>
            </a:r>
            <a:r>
              <a:rPr lang="en-US" dirty="0" smtClean="0"/>
              <a:t>filtering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</a:t>
            </a:r>
            <a:r>
              <a:rPr lang="en-US" dirty="0" smtClean="0"/>
              <a:t>upporting </a:t>
            </a:r>
            <a:r>
              <a:rPr lang="en-US" dirty="0"/>
              <a:t>functionality such as </a:t>
            </a:r>
            <a:r>
              <a:rPr lang="en-US" dirty="0"/>
              <a:t>data import and model evaluation </a:t>
            </a:r>
            <a:endParaRPr lang="en-US" dirty="0"/>
          </a:p>
          <a:p>
            <a:r>
              <a:rPr lang="en-US" dirty="0"/>
              <a:t>Provides some lower-level ML primitives, including a generic gradient descent optimization algorithm</a:t>
            </a:r>
          </a:p>
          <a:p>
            <a:r>
              <a:rPr lang="en-US" dirty="0"/>
              <a:t>All of these methods are designed to scale out across a </a:t>
            </a:r>
            <a:r>
              <a:rPr lang="en-US" dirty="0" smtClean="0"/>
              <a:t>cluster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5500" y="2209800"/>
            <a:ext cx="17145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38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err="1"/>
              <a:t>GraphX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US" dirty="0"/>
              <a:t>Library for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manipulating graphs (e.g</a:t>
            </a:r>
            <a:r>
              <a:rPr lang="en-US" dirty="0" smtClean="0"/>
              <a:t>. </a:t>
            </a:r>
            <a:r>
              <a:rPr lang="en-US" dirty="0"/>
              <a:t>a social network’s relations graph)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performing graph-parallel </a:t>
            </a:r>
            <a:r>
              <a:rPr lang="en-US" dirty="0" smtClean="0"/>
              <a:t>computations</a:t>
            </a:r>
            <a:endParaRPr lang="en-US" dirty="0"/>
          </a:p>
          <a:p>
            <a:r>
              <a:rPr lang="en-US" dirty="0"/>
              <a:t>Extends the Spark RDD API, allowing us to create a directed graph with arbitrary properties attached to each vertex and edge</a:t>
            </a:r>
          </a:p>
          <a:p>
            <a:r>
              <a:rPr lang="en-US" dirty="0"/>
              <a:t>Provides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various operators for manipulating graphs (e.g., subgraph and </a:t>
            </a:r>
            <a:r>
              <a:rPr lang="en-US" dirty="0" err="1"/>
              <a:t>mapVertices</a:t>
            </a:r>
            <a:r>
              <a:rPr lang="en-US" dirty="0"/>
              <a:t>)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library of common graph algorithms (e.g., PageRank and triangle counting)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343400"/>
            <a:ext cx="3743325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683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3210</TotalTime>
  <Words>498</Words>
  <Application>Microsoft Office PowerPoint</Application>
  <PresentationFormat>Widescreen</PresentationFormat>
  <Paragraphs>93</Paragraphs>
  <Slides>11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Bitmap Image</vt:lpstr>
      <vt:lpstr>Apache Spark</vt:lpstr>
      <vt:lpstr>Spark Overview</vt:lpstr>
      <vt:lpstr>Spark Overview (2)</vt:lpstr>
      <vt:lpstr>Unified Stack</vt:lpstr>
      <vt:lpstr>Spark Core</vt:lpstr>
      <vt:lpstr>Spark SQL</vt:lpstr>
      <vt:lpstr> Spark Streaming </vt:lpstr>
      <vt:lpstr>  MLlib    </vt:lpstr>
      <vt:lpstr>GraphX</vt:lpstr>
      <vt:lpstr> Cluster Managers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232</cp:revision>
  <dcterms:created xsi:type="dcterms:W3CDTF">2018-10-16T06:13:57Z</dcterms:created>
  <dcterms:modified xsi:type="dcterms:W3CDTF">2020-04-26T01:56:44Z</dcterms:modified>
</cp:coreProperties>
</file>

<file path=docProps/thumbnail.jpeg>
</file>